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67" r:id="rId3"/>
    <p:sldId id="257" r:id="rId4"/>
    <p:sldId id="270" r:id="rId5"/>
    <p:sldId id="271" r:id="rId6"/>
    <p:sldId id="272" r:id="rId7"/>
    <p:sldId id="274" r:id="rId8"/>
    <p:sldId id="276" r:id="rId9"/>
    <p:sldId id="279" r:id="rId10"/>
    <p:sldId id="278" r:id="rId11"/>
    <p:sldId id="277" r:id="rId12"/>
    <p:sldId id="281" r:id="rId13"/>
    <p:sldId id="282" r:id="rId14"/>
    <p:sldId id="283" r:id="rId15"/>
    <p:sldId id="284" r:id="rId16"/>
    <p:sldId id="286" r:id="rId17"/>
    <p:sldId id="287" r:id="rId18"/>
    <p:sldId id="288" r:id="rId19"/>
    <p:sldId id="268" r:id="rId20"/>
    <p:sldId id="261" r:id="rId21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44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2/20/2019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32DEA8-7B19-4A37-9E84-070642C8D29B}" type="datetimeFigureOut">
              <a:rPr lang="id-ID" smtClean="0"/>
              <a:t>20/02/2019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C6D42-3152-43FD-8E84-B2CB665B900F}" type="slidenum">
              <a:rPr lang="id-ID" smtClean="0"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9" Type="http://schemas.openxmlformats.org/officeDocument/2006/relationships/image" Target="../media/image58.png"/><Relationship Id="rId3" Type="http://schemas.microsoft.com/office/2007/relationships/media" Target="clipboard/drawings/ppt/slides/calib_3D.avi" TargetMode="External"/><Relationship Id="rId21" Type="http://schemas.openxmlformats.org/officeDocument/2006/relationships/image" Target="../media/image40.png"/><Relationship Id="rId34" Type="http://schemas.openxmlformats.org/officeDocument/2006/relationships/image" Target="../media/image53.jpeg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1.jpe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33" Type="http://schemas.openxmlformats.org/officeDocument/2006/relationships/image" Target="../media/image52.png"/><Relationship Id="rId38" Type="http://schemas.openxmlformats.org/officeDocument/2006/relationships/image" Target="../media/image57.png"/><Relationship Id="rId2" Type="http://schemas.openxmlformats.org/officeDocument/2006/relationships/video" Target="clipboard/drawings/ppt/slides/SimpleSnake.avi" TargetMode="External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41" Type="http://schemas.openxmlformats.org/officeDocument/2006/relationships/image" Target="../media/image60.png"/><Relationship Id="rId1" Type="http://schemas.microsoft.com/office/2007/relationships/media" Target="clipboard/drawings/ppt/slides/SimpleSnake.avi" TargetMode="External"/><Relationship Id="rId6" Type="http://schemas.openxmlformats.org/officeDocument/2006/relationships/video" Target="clipboard/drawings/ppt/slides/undistortion.avi" TargetMode="External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32" Type="http://schemas.openxmlformats.org/officeDocument/2006/relationships/image" Target="../media/image51.jpeg"/><Relationship Id="rId37" Type="http://schemas.openxmlformats.org/officeDocument/2006/relationships/image" Target="../media/image56.png"/><Relationship Id="rId40" Type="http://schemas.openxmlformats.org/officeDocument/2006/relationships/image" Target="../media/image59.png"/><Relationship Id="rId5" Type="http://schemas.microsoft.com/office/2007/relationships/media" Target="clipboard/drawings/ppt/slides/undistortion.avi" TargetMode="External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jpeg"/><Relationship Id="rId36" Type="http://schemas.openxmlformats.org/officeDocument/2006/relationships/image" Target="../media/image55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31" Type="http://schemas.openxmlformats.org/officeDocument/2006/relationships/image" Target="../media/image50.jpeg"/><Relationship Id="rId4" Type="http://schemas.openxmlformats.org/officeDocument/2006/relationships/video" Target="clipboard/drawings/ppt/slides/calib_3D.avi" TargetMode="External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Relationship Id="rId35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hyperlink" Target="https://opencv-python-tutroals.readthedocs.org/en/latest/" TargetMode="External"/><Relationship Id="rId7" Type="http://schemas.openxmlformats.org/officeDocument/2006/relationships/image" Target="../media/image6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hyperlink" Target="http://www.bogotobogo.com/python/OpenCV_Python/" TargetMode="External"/><Relationship Id="rId10" Type="http://schemas.openxmlformats.org/officeDocument/2006/relationships/image" Target="../media/image68.png"/><Relationship Id="rId4" Type="http://schemas.openxmlformats.org/officeDocument/2006/relationships/hyperlink" Target="http://cs.brown.edu/courses/cs143/" TargetMode="External"/><Relationship Id="rId9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489200" y="2830195"/>
            <a:ext cx="9144000" cy="1725295"/>
          </a:xfrm>
        </p:spPr>
        <p:txBody>
          <a:bodyPr>
            <a:normAutofit fontScale="90000"/>
          </a:bodyPr>
          <a:lstStyle/>
          <a:p>
            <a:pPr algn="r"/>
            <a:r>
              <a:rPr lang="en-US" altLang="id-ID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Dasar Pengolahan Citra dengan OpenCV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2489020" y="2315530"/>
            <a:ext cx="9144000" cy="607106"/>
          </a:xfrm>
        </p:spPr>
        <p:txBody>
          <a:bodyPr/>
          <a:lstStyle/>
          <a:p>
            <a:pPr algn="r"/>
            <a:r>
              <a:rPr lang="en-US" altLang="id-ID" b="1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Matkul</a:t>
            </a:r>
            <a:r>
              <a:rPr lang="en-US" altLang="id-ID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: Pengolahan Citra Digital</a:t>
            </a:r>
            <a:endParaRPr lang="en-US" altLang="id-ID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/>
        </p:nvSpPr>
        <p:spPr>
          <a:xfrm>
            <a:off x="7435850" y="4710430"/>
            <a:ext cx="4197350" cy="6070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1600" dirty="0" err="1">
                <a:latin typeface="Gama-Sans" panose="00000500000000000000" charset="0"/>
                <a:cs typeface="Segoe UI Light" panose="020B0502040204020203" pitchFamily="34" charset="0"/>
              </a:rPr>
              <a:t>Dany Laksono | Dept. Teknik Geodesi UGM</a:t>
            </a:r>
          </a:p>
        </p:txBody>
      </p:sp>
      <p:sp>
        <p:nvSpPr>
          <p:cNvPr id="9" name="Subtitle 2"/>
          <p:cNvSpPr>
            <a:spLocks noGrp="1"/>
          </p:cNvSpPr>
          <p:nvPr/>
        </p:nvSpPr>
        <p:spPr>
          <a:xfrm>
            <a:off x="9685655" y="222250"/>
            <a:ext cx="2431415" cy="353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id-ID" sz="1400" dirty="0" err="1">
                <a:latin typeface="Gama-Serif" panose="00000500000000000000" charset="0"/>
                <a:cs typeface="Segoe UI Light" panose="020B0502040204020203" pitchFamily="34" charset="0"/>
              </a:rPr>
              <a:t>14 February 2018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upload.wikimedia.org/wikipedia/commons/5/57/1_b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805" y="920034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33192" y="3063159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1 bit (2 colors) 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767" y="920034"/>
            <a:ext cx="2857500" cy="21431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17506" y="3063159"/>
            <a:ext cx="1762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2 bits (4 colors)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483" y="920034"/>
            <a:ext cx="2857500" cy="214312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097040" y="3063159"/>
            <a:ext cx="3021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4 bits (16 colors, “high-color”)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0932" y="4065269"/>
            <a:ext cx="2857500" cy="214312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800430" y="6208394"/>
            <a:ext cx="20185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8 bits (256 colors)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4795" y="4065268"/>
            <a:ext cx="2857500" cy="214312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590739" y="6177673"/>
            <a:ext cx="4105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24 bits (16,777,216 colors, "</a:t>
            </a:r>
            <a:r>
              <a:rPr lang="en-US" dirty="0" err="1">
                <a:solidFill>
                  <a:srgbClr val="252525"/>
                </a:solidFill>
                <a:latin typeface="Arial" panose="020B0604020202020204" pitchFamily="34" charset="0"/>
              </a:rPr>
              <a:t>truecolor</a:t>
            </a:r>
            <a:r>
              <a:rPr lang="en-US" dirty="0">
                <a:solidFill>
                  <a:srgbClr val="252525"/>
                </a:solidFill>
                <a:latin typeface="Arial" panose="020B0604020202020204" pitchFamily="34" charset="0"/>
              </a:rPr>
              <a:t>")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Struktur Data Citra Digital</a:t>
            </a:r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4030" y="1905000"/>
            <a:ext cx="4200525" cy="30480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26110" y="5471795"/>
            <a:ext cx="4295775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24-bit image space =</a:t>
            </a:r>
            <a:r>
              <a:rPr lang="en-US" sz="2400" i="1" dirty="0"/>
              <a:t> True color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145" y="4667250"/>
            <a:ext cx="5693410" cy="141097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2320" y="3045460"/>
            <a:ext cx="5817235" cy="113855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6486380" y="4184258"/>
            <a:ext cx="469320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4-bit grayscale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03245" y="5932413"/>
            <a:ext cx="4693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/>
              <a:t>True color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6145" y="1323340"/>
            <a:ext cx="4943475" cy="1424305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6486380" y="2648828"/>
            <a:ext cx="46932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Citra </a:t>
            </a:r>
            <a:r>
              <a:rPr lang="en-US" dirty="0" err="1"/>
              <a:t>biner</a:t>
            </a:r>
            <a:r>
              <a:rPr lang="en-US" dirty="0"/>
              <a:t> (</a:t>
            </a:r>
            <a:r>
              <a:rPr lang="en-US" i="1" dirty="0"/>
              <a:t>monochrome</a:t>
            </a:r>
            <a:r>
              <a:rPr lang="en-US" dirty="0"/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Pengenalan OpenCV</a:t>
            </a:r>
          </a:p>
        </p:txBody>
      </p:sp>
      <p:sp>
        <p:nvSpPr>
          <p:cNvPr id="7" name="Rectangle 6"/>
          <p:cNvSpPr/>
          <p:nvPr/>
        </p:nvSpPr>
        <p:spPr>
          <a:xfrm>
            <a:off x="467995" y="1885950"/>
            <a:ext cx="7846060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 err="1"/>
              <a:t>OpenCV</a:t>
            </a:r>
            <a:r>
              <a:rPr lang="en-US" sz="2800" dirty="0"/>
              <a:t>: Open Source Computer Vision Library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dirty="0"/>
              <a:t>opencv.org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Developed since 1990’s in Intel</a:t>
            </a: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/>
              <a:t>Open Source with BSD License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b="1" dirty="0"/>
              <a:t>free </a:t>
            </a:r>
            <a:r>
              <a:rPr lang="en-US" sz="2800" dirty="0"/>
              <a:t>for both academic and commercial use. 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9021" y="1113176"/>
            <a:ext cx="1902117" cy="234716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33095" y="4326255"/>
            <a:ext cx="10925175" cy="181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/>
              <a:t>Designed for computational efficiency and with a strong focus on </a:t>
            </a:r>
            <a:r>
              <a:rPr lang="en-US" sz="2800" b="1" dirty="0"/>
              <a:t>real-time </a:t>
            </a:r>
            <a:r>
              <a:rPr lang="en-US" sz="2800" dirty="0"/>
              <a:t>applications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&gt; 500 CV function (and counting)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Currently version 3.0 (Gold)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Pengenalan OpenCV</a:t>
            </a:r>
          </a:p>
        </p:txBody>
      </p:sp>
      <p:sp>
        <p:nvSpPr>
          <p:cNvPr id="4" name="Rectangle 3"/>
          <p:cNvSpPr/>
          <p:nvPr/>
        </p:nvSpPr>
        <p:spPr>
          <a:xfrm>
            <a:off x="421004" y="1511321"/>
            <a:ext cx="640080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/>
              <a:t>Built in C++ with binding interface to various other Programming Language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Java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Python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 err="1"/>
              <a:t>NodeJS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470" y="1511300"/>
            <a:ext cx="2299970" cy="28384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21005" y="3943985"/>
            <a:ext cx="11349355" cy="2245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US" sz="2800" dirty="0"/>
              <a:t>Multiple Platform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Windows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Linux/Mac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Android &amp; </a:t>
            </a:r>
            <a:r>
              <a:rPr lang="en-US" sz="2800" dirty="0" err="1"/>
              <a:t>iOS</a:t>
            </a:r>
            <a:endParaRPr lang="en-US" sz="28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en-US" sz="2800" dirty="0"/>
              <a:t>Single-board Computers (</a:t>
            </a:r>
            <a:r>
              <a:rPr lang="en-US" sz="2800" dirty="0" err="1"/>
              <a:t>Raspi</a:t>
            </a:r>
            <a:r>
              <a:rPr lang="en-US" sz="2800" dirty="0"/>
              <a:t>, </a:t>
            </a:r>
            <a:r>
              <a:rPr lang="en-US" sz="2800" dirty="0" err="1"/>
              <a:t>Arduino</a:t>
            </a:r>
            <a:r>
              <a:rPr lang="en-US" sz="2800" dirty="0"/>
              <a:t>, Beagle, </a:t>
            </a:r>
            <a:r>
              <a:rPr lang="en-US" sz="2800" dirty="0" err="1"/>
              <a:t>etc</a:t>
            </a:r>
            <a:r>
              <a:rPr lang="en-US" sz="2800" dirty="0"/>
              <a:t> … you name it)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Pengenalan OpenCV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3373" y="2344758"/>
            <a:ext cx="2351234" cy="2901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9481" y="2922973"/>
            <a:ext cx="4461316" cy="15072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301289" y="0"/>
            <a:ext cx="9032875" cy="67754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53" descr="C:\Users\Gary Bradski\Projects\opencvbook\figs\incoming\12-1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138" y="184501"/>
            <a:ext cx="2195512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51" descr="C:\Users\Gary Bradski\Projects\opencvbook\figs\incoming\8-6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3879" y="1370012"/>
            <a:ext cx="1233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16" descr="HandDistrac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595" y="4349750"/>
            <a:ext cx="10668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8" descr="Demo_eHMM_web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91088"/>
            <a:ext cx="1073150" cy="862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42" descr="face_detection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46725"/>
            <a:ext cx="113982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3" name="Picture 2" descr="Snak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275" y="5680075"/>
            <a:ext cx="1092200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31763"/>
            <a:ext cx="8972550" cy="762000"/>
          </a:xfrm>
        </p:spPr>
        <p:txBody>
          <a:bodyPr/>
          <a:lstStyle/>
          <a:p>
            <a:pPr algn="l" eaLnBrk="1" hangingPunct="1">
              <a:lnSpc>
                <a:spcPct val="65000"/>
              </a:lnSpc>
            </a:pPr>
            <a:r>
              <a:rPr lang="en-US" b="1" u="sng">
                <a:effectLst>
                  <a:outerShdw blurRad="38100" dist="38100" dir="2700000" algn="tl">
                    <a:srgbClr val="C0C0C0"/>
                  </a:outerShdw>
                </a:effectLst>
              </a:rPr>
              <a:t>OpenCV Overview: </a:t>
            </a:r>
            <a:endParaRPr lang="en-US" sz="5400" b="1" u="sng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4587" name="Picture 6" descr="pyramid"/>
          <p:cNvPicPr>
            <a:picLocks noGrp="1"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32800" y="1119364"/>
            <a:ext cx="1068387" cy="1108075"/>
          </a:xfrm>
          <a:prstGeom prst="rect">
            <a:avLst/>
          </a:prstGeom>
        </p:spPr>
      </p:pic>
      <p:sp>
        <p:nvSpPr>
          <p:cNvPr id="5" name="灯片编号占位符 3"/>
          <p:cNvSpPr>
            <a:spLocks noGrp="1"/>
          </p:cNvSpPr>
          <p:nvPr/>
        </p:nvSpPr>
        <p:spPr>
          <a:xfrm>
            <a:off x="8159750" y="6459538"/>
            <a:ext cx="9842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5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772444-35E4-4BD1-8B95-D033C4631D28}" type="slidenum">
              <a:rPr lang="en-US" smtClean="0"/>
              <a:t>16</a:t>
            </a:fld>
            <a:endParaRPr lang="en-US"/>
          </a:p>
        </p:txBody>
      </p:sp>
      <p:sp>
        <p:nvSpPr>
          <p:cNvPr id="24585" name="Text Box 4"/>
          <p:cNvSpPr txBox="1">
            <a:spLocks noChangeArrowheads="1"/>
          </p:cNvSpPr>
          <p:nvPr/>
        </p:nvSpPr>
        <p:spPr bwMode="auto">
          <a:xfrm>
            <a:off x="1079500" y="1044575"/>
            <a:ext cx="43053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General Image Processing Functions</a:t>
            </a:r>
          </a:p>
        </p:txBody>
      </p:sp>
      <p:sp>
        <p:nvSpPr>
          <p:cNvPr id="24586" name="Text Box 5"/>
          <p:cNvSpPr txBox="1">
            <a:spLocks noChangeArrowheads="1"/>
          </p:cNvSpPr>
          <p:nvPr/>
        </p:nvSpPr>
        <p:spPr bwMode="auto">
          <a:xfrm>
            <a:off x="1160061" y="4891088"/>
            <a:ext cx="1574800" cy="112274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Machine Learning:</a:t>
            </a:r>
          </a:p>
          <a:p>
            <a:pPr>
              <a:buFontTx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Detection,</a:t>
            </a:r>
          </a:p>
          <a:p>
            <a:pPr>
              <a:buFontTx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Recognition</a:t>
            </a:r>
          </a:p>
        </p:txBody>
      </p:sp>
      <p:pic>
        <p:nvPicPr>
          <p:cNvPr id="24588" name="Picture 7" descr="camera_Tracking_Calibration_Objec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57" y="2403499"/>
            <a:ext cx="1085850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9" name="Picture 9" descr="Eigen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0" y="6096000"/>
            <a:ext cx="1071563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0" name="Picture 10" descr="BackgroundSequenc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9025"/>
            <a:ext cx="1082675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1" name="Picture 11" descr="DistanceMap_web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67125"/>
            <a:ext cx="1084263" cy="107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2" name="Picture 12" descr="HoughLines_web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256" y="2992958"/>
            <a:ext cx="1069975" cy="1081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3" name="Picture 13" descr="ContourTree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588" y="2004734"/>
            <a:ext cx="1065212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4" name="Picture 14" descr="Morphology1_web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644" y="1061243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95" name="Picture 15" descr="OpenCV_Structure_web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187" y="4197373"/>
            <a:ext cx="10620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6" name="Text Box 18"/>
          <p:cNvSpPr txBox="1">
            <a:spLocks noChangeArrowheads="1"/>
          </p:cNvSpPr>
          <p:nvPr/>
        </p:nvSpPr>
        <p:spPr bwMode="auto">
          <a:xfrm>
            <a:off x="2462598" y="2163936"/>
            <a:ext cx="18161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Segmentation</a:t>
            </a:r>
          </a:p>
        </p:txBody>
      </p:sp>
      <p:sp>
        <p:nvSpPr>
          <p:cNvPr id="24597" name="Text Box 20"/>
          <p:cNvSpPr txBox="1">
            <a:spLocks noChangeArrowheads="1"/>
          </p:cNvSpPr>
          <p:nvPr/>
        </p:nvSpPr>
        <p:spPr bwMode="auto">
          <a:xfrm>
            <a:off x="4371447" y="4247356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Tracking</a:t>
            </a:r>
          </a:p>
        </p:txBody>
      </p:sp>
      <p:sp>
        <p:nvSpPr>
          <p:cNvPr id="24598" name="Text Box 21"/>
          <p:cNvSpPr txBox="1">
            <a:spLocks noChangeArrowheads="1"/>
          </p:cNvSpPr>
          <p:nvPr/>
        </p:nvSpPr>
        <p:spPr bwMode="auto">
          <a:xfrm>
            <a:off x="6091529" y="5330199"/>
            <a:ext cx="1682750" cy="40640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Matrix Math</a:t>
            </a: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9051003" y="4051125"/>
            <a:ext cx="2000250" cy="7112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Utilities and </a:t>
            </a:r>
          </a:p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Data Structures</a:t>
            </a:r>
          </a:p>
        </p:txBody>
      </p:sp>
      <p:sp>
        <p:nvSpPr>
          <p:cNvPr id="24600" name="Text Box 24"/>
          <p:cNvSpPr txBox="1">
            <a:spLocks noChangeArrowheads="1"/>
          </p:cNvSpPr>
          <p:nvPr/>
        </p:nvSpPr>
        <p:spPr bwMode="auto">
          <a:xfrm>
            <a:off x="9585325" y="5293076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Fitting</a:t>
            </a:r>
          </a:p>
        </p:txBody>
      </p:sp>
      <p:sp>
        <p:nvSpPr>
          <p:cNvPr id="24601" name="Text Box 26"/>
          <p:cNvSpPr txBox="1">
            <a:spLocks noChangeArrowheads="1"/>
          </p:cNvSpPr>
          <p:nvPr/>
        </p:nvSpPr>
        <p:spPr bwMode="auto">
          <a:xfrm>
            <a:off x="9480550" y="1216376"/>
            <a:ext cx="2016125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>
                <a:solidFill>
                  <a:schemeClr val="tx1"/>
                </a:solidFill>
                <a:latin typeface="Times New Roman" panose="02020603050405020304" pitchFamily="18" charset="0"/>
              </a:rPr>
              <a:t>Image Pyramids</a:t>
            </a:r>
          </a:p>
        </p:txBody>
      </p:sp>
      <p:pic>
        <p:nvPicPr>
          <p:cNvPr id="220195" name="SimpleSnake.avi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98" y="4863474"/>
            <a:ext cx="893762" cy="66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197" name="calib_3D.avi">
            <a:hlinkClick r:id="" action="ppaction://media"/>
          </p:cNvPr>
          <p:cNvPicPr>
            <a:picLocks noRot="1" noChangeAspect="1" noChangeArrowheads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617" y="3578225"/>
            <a:ext cx="1063625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0199" name="undistortion.avi">
            <a:hlinkClick r:id="" action="ppaction://media"/>
          </p:cNvPr>
          <p:cNvPicPr>
            <a:picLocks noRot="1" noChangeAspect="1" noChangeArrowheads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933" y="2964213"/>
            <a:ext cx="78105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5" name="Picture 37" descr="C:\Users\Gary Bradski\Projects\opencvbook\figs\incoming\11-12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8485" y="3399578"/>
            <a:ext cx="1571625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Rectangle 40"/>
          <p:cNvSpPr/>
          <p:nvPr/>
        </p:nvSpPr>
        <p:spPr>
          <a:xfrm>
            <a:off x="7496175" y="3352800"/>
            <a:ext cx="876300" cy="200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buClr>
                <a:srgbClr val="000000"/>
              </a:buClr>
              <a:buSzPct val="100000"/>
              <a:buFont typeface="Calibri" panose="020F0502020204030204" charset="0"/>
              <a:buNone/>
            </a:pPr>
            <a:endParaRPr lang="en-US">
              <a:solidFill>
                <a:schemeClr val="tx1"/>
              </a:solidFill>
              <a:ea typeface="DejaVu Sans" pitchFamily="34" charset="2"/>
            </a:endParaRPr>
          </a:p>
        </p:txBody>
      </p:sp>
      <p:sp>
        <p:nvSpPr>
          <p:cNvPr id="24607" name="Text Box 25"/>
          <p:cNvSpPr txBox="1">
            <a:spLocks noChangeArrowheads="1"/>
          </p:cNvSpPr>
          <p:nvPr/>
        </p:nvSpPr>
        <p:spPr bwMode="auto">
          <a:xfrm>
            <a:off x="10067925" y="2559401"/>
            <a:ext cx="1447800" cy="95103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Camera 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Calibration,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Stereo, 3D</a:t>
            </a:r>
          </a:p>
        </p:txBody>
      </p:sp>
      <p:pic>
        <p:nvPicPr>
          <p:cNvPr id="24608" name="Picture 38" descr="C:\Users\Gary Bradski\Projects\opencvbook\figs\incoming\13-2.gif"/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238" y="6138863"/>
            <a:ext cx="1023937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9" name="Picture 39" descr="C:\Users\Gary Bradski\Projects\opencvbook\figs\incoming\10-17.jp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335" y="5546725"/>
            <a:ext cx="8128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0" name="Picture 40" descr="C:\Users\Gary Bradski\Projects\opencvbook\figs\incoming\3-7.gif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13" y="5713763"/>
            <a:ext cx="919162" cy="7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1" name="Picture 41" descr="C:\Users\Gary Bradski\Projects\opencvbook\figs\incoming\3-1.gif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26" y="2042151"/>
            <a:ext cx="11795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2" name="Picture 42" descr="C:\Users\Gary Bradski\Projects\opencvbook\figs\incoming\7-6.jp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693" y="2751488"/>
            <a:ext cx="744538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3" name="Picture 43" descr="C:\Users\Gary Bradski\Projects\opencvbook\figs\incoming\6-11.jp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4273" y="1504950"/>
            <a:ext cx="7905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4" name="Picture 44" descr="C:\Users\Gary Bradski\Projects\opencvbook\figs\incoming\10-9.gif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375" y="1656113"/>
            <a:ext cx="1058863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5" name="Picture 45" descr="C:\Users\Gary Bradski\Projects\opencvbook\figs\incoming\6-14.jp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75" y="4048125"/>
            <a:ext cx="679450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16" name="Text Box 17"/>
          <p:cNvSpPr txBox="1">
            <a:spLocks noChangeArrowheads="1"/>
          </p:cNvSpPr>
          <p:nvPr/>
        </p:nvSpPr>
        <p:spPr bwMode="auto">
          <a:xfrm>
            <a:off x="1463223" y="3437288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Transforms</a:t>
            </a:r>
          </a:p>
        </p:txBody>
      </p:sp>
      <p:pic>
        <p:nvPicPr>
          <p:cNvPr id="24617" name="Picture 46" descr="C:\Users\Gary Bradski\Projects\opencvbook\figs\incoming\6-16.gif"/>
          <p:cNvPicPr>
            <a:picLocks noChangeAspect="1" noChangeArrowheads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327" y="2897812"/>
            <a:ext cx="10287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18" name="Picture 47" descr="C:\Users\Gary Bradski\Projects\opencvbook\figs\incoming\8-5.png"/>
          <p:cNvPicPr>
            <a:picLocks noChangeAspect="1" noChangeArrowheads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281" y="3405708"/>
            <a:ext cx="144780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19" name="Text Box 19"/>
          <p:cNvSpPr txBox="1">
            <a:spLocks noChangeArrowheads="1"/>
          </p:cNvSpPr>
          <p:nvPr/>
        </p:nvSpPr>
        <p:spPr bwMode="auto">
          <a:xfrm>
            <a:off x="4961466" y="2882449"/>
            <a:ext cx="1574800" cy="406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Features</a:t>
            </a:r>
          </a:p>
        </p:txBody>
      </p:sp>
      <p:pic>
        <p:nvPicPr>
          <p:cNvPr id="24620" name="Picture 48" descr="C:\Users\Gary Bradski\Projects\opencvbook\figs\incoming\8-12.png"/>
          <p:cNvPicPr>
            <a:picLocks noChangeAspect="1" noChangeArrowheads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957" y="2904759"/>
            <a:ext cx="844550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21" name="Text Box 22"/>
          <p:cNvSpPr txBox="1">
            <a:spLocks noChangeArrowheads="1"/>
          </p:cNvSpPr>
          <p:nvPr/>
        </p:nvSpPr>
        <p:spPr bwMode="auto">
          <a:xfrm>
            <a:off x="6001544" y="1235082"/>
            <a:ext cx="1457325" cy="664797"/>
          </a:xfrm>
          <a:prstGeom prst="rect">
            <a:avLst/>
          </a:prstGeom>
          <a:solidFill>
            <a:srgbClr val="CCFF99">
              <a:alpha val="63921"/>
            </a:srgbClr>
          </a:solidFill>
          <a:ln w="9525">
            <a:solidFill>
              <a:schemeClr val="tx1"/>
            </a:solidFill>
            <a:miter lim="800000"/>
          </a:ln>
        </p:spPr>
        <p:txBody>
          <a:bodyPr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Geometric 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</a:rPr>
              <a:t>Descriptors</a:t>
            </a:r>
          </a:p>
        </p:txBody>
      </p:sp>
      <p:pic>
        <p:nvPicPr>
          <p:cNvPr id="24622" name="Picture 49" descr="C:\Users\Gary Bradski\Projects\opencvbook\figs\incoming\6-13.gif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4110038"/>
            <a:ext cx="1068387" cy="68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3" name="Picture 50" descr="C:\Users\Gary Bradski\Projects\opencvbook\figs\incoming\1-5.gif"/>
          <p:cNvPicPr>
            <a:picLocks noChangeAspect="1" noChangeArrowheads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4800" y="4551713"/>
            <a:ext cx="12128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24" name="Picture 52" descr="C:\Users\Gary Bradski\Projects\opencvbook\figs\incoming\9-13.gif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174" y="5768976"/>
            <a:ext cx="1281112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9" name="Straight Connector 58"/>
          <p:cNvCxnSpPr/>
          <p:nvPr/>
        </p:nvCxnSpPr>
        <p:spPr>
          <a:xfrm rot="10800000">
            <a:off x="0" y="952500"/>
            <a:ext cx="9144000" cy="1588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26" name="TextBox 59"/>
          <p:cNvSpPr txBox="1">
            <a:spLocks noChangeArrowheads="1"/>
          </p:cNvSpPr>
          <p:nvPr/>
        </p:nvSpPr>
        <p:spPr bwMode="auto">
          <a:xfrm>
            <a:off x="7641431" y="250414"/>
            <a:ext cx="20240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pPr eaLnBrk="1" hangingPunct="1"/>
            <a:r>
              <a:rPr lang="en-US" sz="2400" b="1" dirty="0">
                <a:solidFill>
                  <a:srgbClr val="FF0000"/>
                </a:solidFill>
              </a:rPr>
              <a:t>Robot support</a:t>
            </a:r>
          </a:p>
        </p:txBody>
      </p:sp>
      <p:pic>
        <p:nvPicPr>
          <p:cNvPr id="24627" name="Picture 54" descr="C:\Users\Gary Bradski\Projects\opencvbook\figs\incoming\10-5.gif"/>
          <p:cNvPicPr>
            <a:picLocks noChangeAspect="1" noChangeArrowheads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4" y="4826168"/>
            <a:ext cx="1052512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628" name="TextBox 52"/>
          <p:cNvSpPr txBox="1">
            <a:spLocks noChangeArrowheads="1"/>
          </p:cNvSpPr>
          <p:nvPr/>
        </p:nvSpPr>
        <p:spPr bwMode="auto">
          <a:xfrm>
            <a:off x="4577210" y="578047"/>
            <a:ext cx="103047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1pPr>
            <a:lvl2pPr marL="742950" indent="-28575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2pPr>
            <a:lvl3pPr marL="11430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3pPr>
            <a:lvl4pPr marL="16002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4pPr>
            <a:lvl5pPr marL="2057400" indent="-228600" eaLnBrk="0" hangingPunct="0"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panose="020F0502020204030204" charset="0"/>
              <a:defRPr sz="1200">
                <a:solidFill>
                  <a:schemeClr val="bg1"/>
                </a:solidFill>
                <a:latin typeface="Calibri" panose="020F0502020204030204" charset="0"/>
                <a:ea typeface="DejaVu Sans" pitchFamily="34" charset="2"/>
                <a:cs typeface="DejaVu Sans" pitchFamily="34" charset="2"/>
              </a:defRPr>
            </a:lvl9pPr>
          </a:lstStyle>
          <a:p>
            <a:pPr eaLnBrk="1" hangingPunct="1"/>
            <a:r>
              <a:rPr lang="en-US" sz="1400" b="1" i="1" u="sng" dirty="0">
                <a:solidFill>
                  <a:srgbClr val="0000FF"/>
                </a:solidFill>
              </a:rPr>
              <a:t>Opencv.org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400550" y="209550"/>
            <a:ext cx="2465388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rgbClr val="000000"/>
              </a:buClr>
              <a:buSzPct val="100000"/>
              <a:buFont typeface="Calibri" panose="020F0502020204030204" charset="0"/>
              <a:buNone/>
              <a:defRPr/>
            </a:pPr>
            <a:r>
              <a:rPr lang="en-US" sz="2800" b="1">
                <a:solidFill>
                  <a:schemeClr val="bg2">
                    <a:lumMod val="50000"/>
                  </a:schemeClr>
                </a:solidFill>
                <a:ea typeface="+mn-ea"/>
              </a:rPr>
              <a:t>&gt; 500 functions</a:t>
            </a:r>
          </a:p>
        </p:txBody>
      </p:sp>
      <p:sp>
        <p:nvSpPr>
          <p:cNvPr id="6" name="矩形 2"/>
          <p:cNvSpPr/>
          <p:nvPr/>
        </p:nvSpPr>
        <p:spPr>
          <a:xfrm>
            <a:off x="4867910" y="6547048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n-US" altLang="zh-CN" sz="1400" dirty="0">
                <a:solidFill>
                  <a:srgbClr val="1F497D"/>
                </a:solidFill>
                <a:latin typeface="Gill Sans MT" panose="020B0502020104020203" pitchFamily="32" charset="0"/>
              </a:rPr>
              <a:t>Slide Courtesy </a:t>
            </a:r>
            <a:r>
              <a:rPr lang="en-US" altLang="zh-CN" sz="1400" i="1" dirty="0" err="1">
                <a:solidFill>
                  <a:srgbClr val="1F497D"/>
                </a:solidFill>
                <a:latin typeface="Gill Sans MT" panose="020B0502020104020203" pitchFamily="32" charset="0"/>
              </a:rPr>
              <a:t>OpenCV</a:t>
            </a:r>
            <a:r>
              <a:rPr lang="en-US" altLang="zh-CN" sz="1400" i="1" dirty="0">
                <a:solidFill>
                  <a:srgbClr val="1F497D"/>
                </a:solidFill>
                <a:latin typeface="Gill Sans MT" panose="020B0502020104020203" pitchFamily="32" charset="0"/>
              </a:rPr>
              <a:t> Tutorial Gary </a:t>
            </a:r>
            <a:r>
              <a:rPr lang="en-US" altLang="zh-CN" sz="1400" i="1" dirty="0" err="1">
                <a:solidFill>
                  <a:srgbClr val="1F497D"/>
                </a:solidFill>
                <a:latin typeface="Gill Sans MT" panose="020B0502020104020203" pitchFamily="32" charset="0"/>
              </a:rPr>
              <a:t>Bradski</a:t>
            </a:r>
            <a:endParaRPr lang="en-US" altLang="zh-CN" sz="1400" i="1" dirty="0">
              <a:solidFill>
                <a:srgbClr val="1F497D"/>
              </a:solidFill>
              <a:latin typeface="Gill Sans MT" panose="020B0502020104020203" pitchFamily="3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220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4900" fill="hold"/>
                                        <p:tgtEl>
                                          <p:spTgt spid="220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000" fill="hold"/>
                                        <p:tgtEl>
                                          <p:spTgt spid="220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20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2019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5"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220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22019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7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2019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220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2201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19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Pengenalan OpenCV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43" y="2414226"/>
            <a:ext cx="1902117" cy="2347163"/>
          </a:xfrm>
          <a:prstGeom prst="rect">
            <a:avLst/>
          </a:prstGeom>
        </p:spPr>
      </p:pic>
      <p:pic>
        <p:nvPicPr>
          <p:cNvPr id="2050" name="Picture 2" descr="http://dev.bowdenweb.com/od/a/i/gdal-geospatial-data-abstraction-library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440" y="562657"/>
            <a:ext cx="2095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upload.wikimedia.org/wikipedia/commons/7/71/QGis_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0706" y="2560880"/>
            <a:ext cx="2152568" cy="23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5141" y="4761083"/>
            <a:ext cx="6000750" cy="1628775"/>
          </a:xfrm>
          <a:prstGeom prst="rect">
            <a:avLst/>
          </a:prstGeom>
        </p:spPr>
      </p:pic>
      <p:sp>
        <p:nvSpPr>
          <p:cNvPr id="9" name="Left-Right Arrow 8"/>
          <p:cNvSpPr/>
          <p:nvPr/>
        </p:nvSpPr>
        <p:spPr>
          <a:xfrm rot="20392460">
            <a:off x="5646019" y="1965194"/>
            <a:ext cx="899886" cy="5028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-Right Arrow 11"/>
          <p:cNvSpPr/>
          <p:nvPr/>
        </p:nvSpPr>
        <p:spPr>
          <a:xfrm>
            <a:off x="5967521" y="3336261"/>
            <a:ext cx="899886" cy="5028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-Right Arrow 12"/>
          <p:cNvSpPr/>
          <p:nvPr/>
        </p:nvSpPr>
        <p:spPr>
          <a:xfrm rot="1702623">
            <a:off x="4000470" y="4338933"/>
            <a:ext cx="899886" cy="50288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Pengenalan OpenCV</a:t>
            </a:r>
          </a:p>
        </p:txBody>
      </p:sp>
      <p:sp>
        <p:nvSpPr>
          <p:cNvPr id="6" name="Rectangle 5"/>
          <p:cNvSpPr/>
          <p:nvPr/>
        </p:nvSpPr>
        <p:spPr>
          <a:xfrm>
            <a:off x="542290" y="1426210"/>
            <a:ext cx="1081151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+mj-lt"/>
              </a:rPr>
              <a:t>Computer Vision Algorithm and Application – Richard </a:t>
            </a:r>
            <a:r>
              <a:rPr lang="en-US" sz="2400" dirty="0" err="1">
                <a:solidFill>
                  <a:srgbClr val="222222"/>
                </a:solidFill>
                <a:latin typeface="+mj-lt"/>
              </a:rPr>
              <a:t>Szeliski</a:t>
            </a:r>
            <a:endParaRPr lang="en-US" sz="2400" dirty="0">
              <a:solidFill>
                <a:srgbClr val="22222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+mj-lt"/>
              </a:rPr>
              <a:t>Learning </a:t>
            </a:r>
            <a:r>
              <a:rPr lang="en-US" sz="2400" dirty="0" err="1">
                <a:solidFill>
                  <a:srgbClr val="222222"/>
                </a:solidFill>
                <a:latin typeface="+mj-lt"/>
              </a:rPr>
              <a:t>OpenCV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 - O’Reilly (With CD)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+mj-lt"/>
              </a:rPr>
              <a:t>Programming CV with Python - </a:t>
            </a:r>
            <a:r>
              <a:rPr lang="en-US" sz="2400" dirty="0" err="1">
                <a:solidFill>
                  <a:srgbClr val="222222"/>
                </a:solidFill>
                <a:latin typeface="+mj-lt"/>
              </a:rPr>
              <a:t>Solem</a:t>
            </a:r>
            <a:endParaRPr lang="en-US" sz="2400" dirty="0">
              <a:solidFill>
                <a:srgbClr val="22222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22222"/>
                </a:solidFill>
                <a:latin typeface="+mj-lt"/>
              </a:rPr>
              <a:t>OpenCV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 Computer Vision with Python – </a:t>
            </a:r>
            <a:r>
              <a:rPr lang="en-US" sz="2400" dirty="0" err="1">
                <a:solidFill>
                  <a:srgbClr val="222222"/>
                </a:solidFill>
                <a:latin typeface="+mj-lt"/>
              </a:rPr>
              <a:t>Howse</a:t>
            </a:r>
            <a:endParaRPr lang="en-US" sz="2400" dirty="0">
              <a:solidFill>
                <a:srgbClr val="22222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latin typeface="+mj-lt"/>
              </a:rPr>
              <a:t>Practical </a:t>
            </a:r>
            <a:r>
              <a:rPr lang="en-US" sz="2400" dirty="0" err="1">
                <a:solidFill>
                  <a:srgbClr val="222222"/>
                </a:solidFill>
                <a:latin typeface="+mj-lt"/>
              </a:rPr>
              <a:t>OpenCV</a:t>
            </a:r>
            <a:r>
              <a:rPr lang="en-US" sz="2400" dirty="0">
                <a:solidFill>
                  <a:srgbClr val="222222"/>
                </a:solidFill>
                <a:latin typeface="+mj-lt"/>
              </a:rPr>
              <a:t> – </a:t>
            </a:r>
            <a:r>
              <a:rPr lang="en-US" sz="2400" dirty="0" err="1">
                <a:solidFill>
                  <a:srgbClr val="222222"/>
                </a:solidFill>
                <a:latin typeface="+mj-lt"/>
              </a:rPr>
              <a:t>Brambhatt</a:t>
            </a:r>
            <a:endParaRPr lang="en-US" sz="2400" dirty="0">
              <a:solidFill>
                <a:srgbClr val="222222"/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22222"/>
                </a:solidFill>
                <a:hlinkClick r:id="rId3"/>
              </a:rPr>
              <a:t>https://opencv-python-tutroals.readthedocs.org/en/latest/</a:t>
            </a:r>
            <a:endParaRPr lang="en-US" sz="2400" dirty="0">
              <a:solidFill>
                <a:srgbClr val="222222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hlinkClick r:id="rId4"/>
              </a:rPr>
              <a:t>http://cs.brown.edu/courses/cs143/</a:t>
            </a:r>
            <a:endParaRPr lang="en-US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hlinkClick r:id="rId5"/>
              </a:rPr>
              <a:t>http://www.bogotobogo.com/python/OpenCV_Python/</a:t>
            </a:r>
            <a:r>
              <a:rPr lang="en-US" sz="24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4" y="4600574"/>
            <a:ext cx="1156959" cy="16238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9653" y="4611314"/>
            <a:ext cx="1331335" cy="16428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2158" y="4630380"/>
            <a:ext cx="1319338" cy="16238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2666" y="4630380"/>
            <a:ext cx="1238492" cy="162380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42328" y="4634792"/>
            <a:ext cx="1214935" cy="15939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/>
          <p:nvPr/>
        </p:nvSpPr>
        <p:spPr>
          <a:xfrm>
            <a:off x="1144297" y="2101023"/>
            <a:ext cx="6238461" cy="628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id-ID" sz="44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Minggu Depan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1608455" y="2908935"/>
            <a:ext cx="731520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US" sz="2800" kern="800">
                <a:solidFill>
                  <a:schemeClr val="tx1"/>
                </a:solidFill>
                <a:uFillTx/>
                <a:sym typeface="+mn-ea"/>
              </a:rPr>
              <a:t>Lanjutan praktikum OpenCV</a:t>
            </a:r>
          </a:p>
          <a:p>
            <a:pPr marL="342900" indent="-342900" algn="l">
              <a:lnSpc>
                <a:spcPct val="10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endParaRPr lang="en-US" sz="2800" kern="800">
              <a:solidFill>
                <a:schemeClr val="tx1"/>
              </a:solidFill>
              <a:uFillTx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36914"/>
            <a:ext cx="10515600" cy="776288"/>
          </a:xfrm>
        </p:spPr>
        <p:txBody>
          <a:bodyPr>
            <a:normAutofit/>
          </a:bodyPr>
          <a:lstStyle/>
          <a:p>
            <a:pPr algn="ctr"/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Dasar Pengolahan Citra dengan OpenCV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13519"/>
            <a:ext cx="10515600" cy="38256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Review: struktur data citra digital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Pengolahan Citra dengan OpenCV</a:t>
            </a:r>
          </a:p>
          <a:p>
            <a:pPr lvl="1">
              <a:lnSpc>
                <a:spcPct val="150000"/>
              </a:lnSpc>
            </a:pPr>
            <a:r>
              <a:rPr lang="en-US" altLang="id-ID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Pengenalan OpenCV dan Python</a:t>
            </a:r>
          </a:p>
          <a:p>
            <a:pPr lvl="1">
              <a:lnSpc>
                <a:spcPct val="150000"/>
              </a:lnSpc>
            </a:pPr>
            <a:r>
              <a:rPr lang="en-US" altLang="id-ID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Operasi citra digital dengan OpenCV</a:t>
            </a:r>
          </a:p>
          <a:p>
            <a:pPr>
              <a:lnSpc>
                <a:spcPct val="150000"/>
              </a:lnSpc>
            </a:pPr>
            <a:r>
              <a:rPr lang="en-US" altLang="id-ID" dirty="0">
                <a:latin typeface="Segoe UI Light" panose="020B0502040204020203" pitchFamily="34" charset="0"/>
                <a:cs typeface="Segoe UI Light" panose="020B0502040204020203" pitchFamily="34" charset="0"/>
              </a:rPr>
              <a:t>Praktek Pengolahan Citra Digital dengan OpenCV-Python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4628"/>
            <a:ext cx="10515600" cy="776288"/>
          </a:xfrm>
        </p:spPr>
        <p:txBody>
          <a:bodyPr>
            <a:noAutofit/>
          </a:bodyPr>
          <a:lstStyle/>
          <a:p>
            <a:pPr algn="ctr"/>
            <a:r>
              <a:rPr lang="id-ID" sz="6600" b="1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TERIMA KASIH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Struktur Data Citra Digital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85" y="1691005"/>
            <a:ext cx="5593715" cy="435165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1454150" y="2461895"/>
            <a:ext cx="2969895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i="1" dirty="0">
                <a:sym typeface="+mn-ea"/>
              </a:rPr>
              <a:t>Human eye tends to see what they want to see, instead of what they really see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Struktur Data Citra Digital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510" y="1480820"/>
            <a:ext cx="6193790" cy="4683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355" y="1233805"/>
            <a:ext cx="3032760" cy="20332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855" y="3373755"/>
            <a:ext cx="3667760" cy="26708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Struktur Data Citra Digital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428615" y="1622425"/>
            <a:ext cx="6569710" cy="45662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60" y="1911985"/>
            <a:ext cx="4304665" cy="4170680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4685030" y="3315335"/>
            <a:ext cx="530860" cy="596900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Struktur Data Citra Digital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4640" y="1810385"/>
            <a:ext cx="8568055" cy="42303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Struktur Data Citra Digital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r="54011" b="-6176"/>
          <a:stretch>
            <a:fillRect/>
          </a:stretch>
        </p:blipFill>
        <p:spPr>
          <a:xfrm>
            <a:off x="6438265" y="4325620"/>
            <a:ext cx="3618230" cy="687705"/>
          </a:xfrm>
          <a:prstGeom prst="rect">
            <a:avLst/>
          </a:prstGeom>
        </p:spPr>
      </p:pic>
      <p:pic>
        <p:nvPicPr>
          <p:cNvPr id="1026" name="Picture 2" descr="https://upload.wikimedia.org/wikipedia/commons/thumb/3/3b/Rgb-raster-image.svg/368px-Rgb-raster-image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8" y="1518697"/>
            <a:ext cx="4330701" cy="470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46626" b="2255"/>
          <a:stretch>
            <a:fillRect/>
          </a:stretch>
        </p:blipFill>
        <p:spPr>
          <a:xfrm>
            <a:off x="6148070" y="4870450"/>
            <a:ext cx="4199255" cy="63309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048375" y="2531745"/>
            <a:ext cx="482854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Bagaimana warna disimpan dan disajikan pada citra digital?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070" y="-10160"/>
            <a:ext cx="10361930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id-ID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Struktur Data Citra Digital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9258300" y="2984500"/>
            <a:ext cx="2347595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id-ID" sz="2800" dirty="0">
                <a:solidFill>
                  <a:srgbClr val="014A73"/>
                </a:solidFill>
                <a:latin typeface="Segoe UI Light" panose="020B0502040204020203" pitchFamily="34" charset="0"/>
                <a:cs typeface="Segoe UI Light" panose="020B0502040204020203" pitchFamily="34" charset="0"/>
                <a:sym typeface="+mn-ea"/>
              </a:rPr>
              <a:t>Colorspace: bagaimana warna disimpan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40" y="1970072"/>
            <a:ext cx="8866440" cy="38421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364767" y="5811919"/>
            <a:ext cx="1664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 err="1"/>
              <a:t>Substractive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02342" y="5882760"/>
            <a:ext cx="16648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Additive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393</Words>
  <Application>Microsoft Office PowerPoint</Application>
  <PresentationFormat>Widescreen</PresentationFormat>
  <Paragraphs>88</Paragraphs>
  <Slides>20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Calibri Light</vt:lpstr>
      <vt:lpstr>Gama-Sans</vt:lpstr>
      <vt:lpstr>Gama-Serif</vt:lpstr>
      <vt:lpstr>Gill Sans MT</vt:lpstr>
      <vt:lpstr>Segoe UI Light</vt:lpstr>
      <vt:lpstr>Times New Roman</vt:lpstr>
      <vt:lpstr>Wingdings</vt:lpstr>
      <vt:lpstr>Office Theme</vt:lpstr>
      <vt:lpstr>Dasar Pengolahan Citra dengan OpenCV</vt:lpstr>
      <vt:lpstr>Dasar Pengolahan Citra dengan OpenCV</vt:lpstr>
      <vt:lpstr>Struktur Data Citra Digital</vt:lpstr>
      <vt:lpstr>Struktur Data Citra Digital</vt:lpstr>
      <vt:lpstr>Struktur Data Citra Digital</vt:lpstr>
      <vt:lpstr>Struktur Data Citra Digital</vt:lpstr>
      <vt:lpstr>Struktur Data Citra Digital</vt:lpstr>
      <vt:lpstr>PowerPoint Presentation</vt:lpstr>
      <vt:lpstr>Struktur Data Citra Digital</vt:lpstr>
      <vt:lpstr>PowerPoint Presentation</vt:lpstr>
      <vt:lpstr>Struktur Data Citra Digital</vt:lpstr>
      <vt:lpstr>Pengenalan OpenCV</vt:lpstr>
      <vt:lpstr>Pengenalan OpenCV</vt:lpstr>
      <vt:lpstr>Pengenalan OpenCV</vt:lpstr>
      <vt:lpstr>PowerPoint Presentation</vt:lpstr>
      <vt:lpstr>OpenCV Overview: </vt:lpstr>
      <vt:lpstr>Pengenalan OpenCV</vt:lpstr>
      <vt:lpstr>Pengenalan OpenCV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JUDUL PRESENTASI</dc:title>
  <dc:creator>Abie Zaidannas</dc:creator>
  <cp:lastModifiedBy>Dany Laksono</cp:lastModifiedBy>
  <cp:revision>21</cp:revision>
  <dcterms:created xsi:type="dcterms:W3CDTF">2017-02-23T16:32:00Z</dcterms:created>
  <dcterms:modified xsi:type="dcterms:W3CDTF">2019-02-19T21:22:48Z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1033-10.2.0.5996</vt:lpwstr>
  </property>
</Properties>
</file>